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0" r:id="rId2"/>
    <p:sldId id="293" r:id="rId3"/>
    <p:sldId id="303" r:id="rId4"/>
    <p:sldId id="301" r:id="rId5"/>
    <p:sldId id="294" r:id="rId6"/>
    <p:sldId id="304" r:id="rId7"/>
    <p:sldId id="295" r:id="rId8"/>
    <p:sldId id="296" r:id="rId9"/>
    <p:sldId id="306" r:id="rId10"/>
    <p:sldId id="305" r:id="rId11"/>
    <p:sldId id="307" r:id="rId12"/>
    <p:sldId id="324" r:id="rId13"/>
    <p:sldId id="308" r:id="rId14"/>
    <p:sldId id="309" r:id="rId15"/>
    <p:sldId id="314" r:id="rId16"/>
    <p:sldId id="313" r:id="rId17"/>
    <p:sldId id="310" r:id="rId18"/>
    <p:sldId id="312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7900"/>
    <a:srgbClr val="2EB135"/>
    <a:srgbClr val="FF7483"/>
    <a:srgbClr val="8FD400"/>
    <a:srgbClr val="E0ECF8"/>
    <a:srgbClr val="FFFFFF"/>
    <a:srgbClr val="FFEB6B"/>
    <a:srgbClr val="BE0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 autoAdjust="0"/>
    <p:restoredTop sz="80448" autoAdjust="0"/>
  </p:normalViewPr>
  <p:slideViewPr>
    <p:cSldViewPr snapToGrid="0">
      <p:cViewPr>
        <p:scale>
          <a:sx n="81" d="100"/>
          <a:sy n="81" d="100"/>
        </p:scale>
        <p:origin x="1784" y="1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-2284" y="-5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7/29/18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7/29/18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321287"/>
            <a:ext cx="9144000" cy="536713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83049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FFFFFF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0" y="2324445"/>
            <a:ext cx="9144000" cy="1828800"/>
          </a:xfrm>
          <a:solidFill>
            <a:srgbClr val="2EB135"/>
          </a:solidFill>
        </p:spPr>
        <p:txBody>
          <a:bodyPr anchor="ctr"/>
          <a:lstStyle>
            <a:lvl1pPr algn="l">
              <a:defRPr sz="45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 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10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241946"/>
            <a:ext cx="8159002" cy="4919621"/>
          </a:xfrm>
        </p:spPr>
        <p:txBody>
          <a:bodyPr/>
          <a:lstStyle>
            <a:lvl1pPr marL="344488" indent="-344488">
              <a:spcBef>
                <a:spcPts val="300"/>
              </a:spcBef>
              <a:defRPr/>
            </a:lvl1pPr>
            <a:lvl2pPr marL="741363" indent="-277813">
              <a:spcBef>
                <a:spcPts val="300"/>
              </a:spcBef>
              <a:defRPr/>
            </a:lvl2pPr>
            <a:lvl3pPr marL="1028700" indent="-223838">
              <a:spcBef>
                <a:spcPts val="300"/>
              </a:spcBef>
              <a:defRPr/>
            </a:lvl3pPr>
            <a:lvl4pPr marL="1485900" indent="-325438"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9416"/>
            <a:ext cx="8153400" cy="7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8F55B-C676-4C3E-9CD9-E2A0D18FB35F}" type="datetimeFigureOut">
              <a:rPr lang="en-US"/>
              <a:pPr>
                <a:defRPr/>
              </a:pPr>
              <a:t>7/29/18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1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white">
          <a:xfrm>
            <a:off x="0" y="839283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4651"/>
            <a:ext cx="3886200" cy="4878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214651"/>
            <a:ext cx="3886200" cy="4878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9416"/>
            <a:ext cx="8153400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202958"/>
            <a:ext cx="8153400" cy="501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76004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80449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80449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79655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442676"/>
            <a:ext cx="9144000" cy="38833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00646" y="6456705"/>
            <a:ext cx="5152879" cy="43939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422747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18828" y="6467591"/>
            <a:ext cx="0" cy="438894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80608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528006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6554" y="6506110"/>
            <a:ext cx="3946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0">
                <a:solidFill>
                  <a:schemeClr val="tx1"/>
                </a:solidFill>
              </a:rPr>
              <a:t>Dairy Feed Online</a:t>
            </a:r>
            <a:r>
              <a:rPr lang="en-US" sz="1500" b="0" baseline="0">
                <a:solidFill>
                  <a:schemeClr val="tx1"/>
                </a:solidFill>
              </a:rPr>
              <a:t> – http://dairyfeed.ipb.ac.id</a:t>
            </a:r>
            <a:endParaRPr lang="en-US" sz="15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6" r:id="rId2"/>
    <p:sldLayoutId id="2147483678" r:id="rId3"/>
    <p:sldLayoutId id="2147483683" r:id="rId4"/>
    <p:sldLayoutId id="2147483682" r:id="rId5"/>
    <p:sldLayoutId id="2147483679" r:id="rId6"/>
    <p:sldLayoutId id="214748368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3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3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30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5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3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2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3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3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near_programming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446" y="635016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© 2017 Dairy Feed Online – Dairy Feed Information System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3648" y="-13648"/>
            <a:ext cx="9157648" cy="77792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 i="0" kern="1200" cap="none" baseline="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/>
            <a:r>
              <a:rPr lang="en-US" sz="3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FORSUM Online</a:t>
            </a:r>
            <a:endParaRPr lang="id-ID" sz="3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13648" y="791571"/>
            <a:ext cx="9157648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349625" y="5255657"/>
            <a:ext cx="8444752" cy="10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 i="0" kern="1200" cap="none" baseline="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/>
            <a:r>
              <a:rPr lang="en-US" sz="2500" b="0" dirty="0">
                <a:solidFill>
                  <a:schemeClr val="bg1"/>
                </a:solidFill>
              </a:rPr>
              <a:t>Dairy Feed Online – http://</a:t>
            </a:r>
            <a:r>
              <a:rPr lang="en-US" sz="2500" b="0" dirty="0" err="1">
                <a:solidFill>
                  <a:schemeClr val="bg1"/>
                </a:solidFill>
              </a:rPr>
              <a:t>dairyfeed.ipb.ac.id</a:t>
            </a:r>
            <a:endParaRPr lang="en-US" sz="2500" b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3403086"/>
            <a:ext cx="9130554" cy="2098092"/>
            <a:chOff x="0" y="2757455"/>
            <a:chExt cx="9324119" cy="2098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54" y="2808124"/>
              <a:ext cx="3622365" cy="20474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57455"/>
              <a:ext cx="5688307" cy="193256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52EAD11-0D5A-3247-A352-5A4396BCB922}"/>
              </a:ext>
            </a:extLst>
          </p:cNvPr>
          <p:cNvSpPr/>
          <p:nvPr/>
        </p:nvSpPr>
        <p:spPr>
          <a:xfrm>
            <a:off x="0" y="1323351"/>
            <a:ext cx="914399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Ration Formulation </a:t>
            </a:r>
          </a:p>
          <a:p>
            <a:pPr algn="ctr"/>
            <a:r>
              <a:rPr lang="en-US" sz="55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using Dairy Feed Online</a:t>
            </a:r>
          </a:p>
        </p:txBody>
      </p:sp>
    </p:spTree>
    <p:extLst>
      <p:ext uri="{BB962C8B-B14F-4D97-AF65-F5344CB8AC3E}">
        <p14:creationId xmlns:p14="http://schemas.microsoft.com/office/powerpoint/2010/main" val="16504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/>
              <a:t>Click </a:t>
            </a:r>
            <a:r>
              <a:rPr lang="en-US" sz="2400" b="1">
                <a:solidFill>
                  <a:srgbClr val="006600"/>
                </a:solidFill>
              </a:rPr>
              <a:t>“</a:t>
            </a:r>
            <a:r>
              <a:rPr lang="en-US" sz="2400" b="1" err="1">
                <a:solidFill>
                  <a:srgbClr val="006600"/>
                </a:solidFill>
              </a:rPr>
              <a:t>Pilih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Bahan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Pakan</a:t>
            </a:r>
            <a:r>
              <a:rPr lang="en-US" sz="2400" b="1">
                <a:solidFill>
                  <a:srgbClr val="006600"/>
                </a:solidFill>
              </a:rPr>
              <a:t>” (Choose </a:t>
            </a:r>
            <a:r>
              <a:rPr lang="en-US" sz="2400" b="1" err="1">
                <a:solidFill>
                  <a:srgbClr val="006600"/>
                </a:solidFill>
              </a:rPr>
              <a:t>Ingreidents</a:t>
            </a:r>
            <a:r>
              <a:rPr lang="en-US" sz="2400"/>
              <a:t>), then choose:</a:t>
            </a:r>
          </a:p>
          <a:p>
            <a:pPr lvl="1"/>
            <a:r>
              <a:rPr lang="en-US" sz="2000"/>
              <a:t>Native grass (</a:t>
            </a:r>
            <a:r>
              <a:rPr lang="en-US" sz="2000" err="1"/>
              <a:t>Rumput</a:t>
            </a:r>
            <a:r>
              <a:rPr lang="en-US" sz="2000"/>
              <a:t> </a:t>
            </a:r>
            <a:r>
              <a:rPr lang="en-US" sz="2000" err="1"/>
              <a:t>Lapang</a:t>
            </a:r>
            <a:r>
              <a:rPr lang="en-US" sz="2000"/>
              <a:t>)</a:t>
            </a:r>
          </a:p>
          <a:p>
            <a:pPr lvl="1"/>
            <a:r>
              <a:rPr lang="en-US" sz="2000" err="1"/>
              <a:t>Naper</a:t>
            </a:r>
            <a:r>
              <a:rPr lang="en-US" sz="2000"/>
              <a:t> grass (</a:t>
            </a:r>
            <a:r>
              <a:rPr lang="en-US" sz="2000" err="1"/>
              <a:t>Rumput</a:t>
            </a:r>
            <a:r>
              <a:rPr lang="en-US" sz="2000"/>
              <a:t> Gajah)</a:t>
            </a:r>
          </a:p>
          <a:p>
            <a:pPr lvl="1"/>
            <a:r>
              <a:rPr lang="en-US" sz="2000"/>
              <a:t>Corn (</a:t>
            </a:r>
            <a:r>
              <a:rPr lang="en-US" sz="2000" err="1"/>
              <a:t>Jagung</a:t>
            </a:r>
            <a:r>
              <a:rPr lang="en-US" sz="2000"/>
              <a:t>), …. </a:t>
            </a:r>
            <a:r>
              <a:rPr lang="en-US" sz="2000" err="1"/>
              <a:t>etc</a:t>
            </a:r>
            <a:endParaRPr lang="en-US" sz="2000"/>
          </a:p>
          <a:p>
            <a:r>
              <a:rPr lang="en-US" sz="2400"/>
              <a:t>Click </a:t>
            </a:r>
            <a:r>
              <a:rPr lang="en-US" sz="2400" b="1">
                <a:solidFill>
                  <a:srgbClr val="006600"/>
                </a:solidFill>
              </a:rPr>
              <a:t>“</a:t>
            </a:r>
            <a:r>
              <a:rPr lang="en-US" sz="2400" b="1" err="1">
                <a:solidFill>
                  <a:srgbClr val="006600"/>
                </a:solidFill>
              </a:rPr>
              <a:t>Tambah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Pakan</a:t>
            </a:r>
            <a:r>
              <a:rPr lang="en-US" sz="2400" b="1">
                <a:solidFill>
                  <a:srgbClr val="006600"/>
                </a:solidFill>
              </a:rPr>
              <a:t>” (Add </a:t>
            </a:r>
            <a:r>
              <a:rPr lang="en-US" sz="2400" b="1" err="1">
                <a:solidFill>
                  <a:srgbClr val="006600"/>
                </a:solidFill>
              </a:rPr>
              <a:t>Ingedient</a:t>
            </a:r>
            <a:r>
              <a:rPr lang="en-US" sz="2400" b="1">
                <a:solidFill>
                  <a:srgbClr val="006600"/>
                </a:solidFill>
              </a:rPr>
              <a:t>)</a:t>
            </a:r>
            <a:r>
              <a:rPr lang="en-US" sz="2400"/>
              <a:t>, for Add other feed ingredients</a:t>
            </a:r>
          </a:p>
          <a:p>
            <a:r>
              <a:rPr lang="en-US" sz="2400"/>
              <a:t>Click </a:t>
            </a:r>
            <a:r>
              <a:rPr lang="en-US" sz="2400" b="1">
                <a:solidFill>
                  <a:srgbClr val="FF0000"/>
                </a:solidFill>
              </a:rPr>
              <a:t>”</a:t>
            </a:r>
            <a:r>
              <a:rPr lang="en-US" sz="2400" b="1" err="1">
                <a:solidFill>
                  <a:srgbClr val="FF0000"/>
                </a:solidFill>
              </a:rPr>
              <a:t>Hapus</a:t>
            </a:r>
            <a:r>
              <a:rPr lang="en-US" sz="2400" b="1">
                <a:solidFill>
                  <a:srgbClr val="FF0000"/>
                </a:solidFill>
              </a:rPr>
              <a:t>” (Delete) </a:t>
            </a:r>
            <a:r>
              <a:rPr lang="en-US" sz="2400"/>
              <a:t>for delete a feed ingredient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Choose Feed Ingredient for the 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2" y="4319371"/>
            <a:ext cx="6538102" cy="20199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5796" y="4924438"/>
            <a:ext cx="1659942" cy="1210235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Choose Feed Ingredient</a:t>
            </a:r>
          </a:p>
        </p:txBody>
      </p:sp>
      <p:sp>
        <p:nvSpPr>
          <p:cNvPr id="6" name="Right Arrow 5"/>
          <p:cNvSpPr/>
          <p:nvPr/>
        </p:nvSpPr>
        <p:spPr>
          <a:xfrm rot="10800000" flipV="1">
            <a:off x="7507940" y="4494182"/>
            <a:ext cx="1609165" cy="118047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Delete Feed Ingredient</a:t>
            </a:r>
          </a:p>
        </p:txBody>
      </p:sp>
    </p:spTree>
    <p:extLst>
      <p:ext uri="{BB962C8B-B14F-4D97-AF65-F5344CB8AC3E}">
        <p14:creationId xmlns:p14="http://schemas.microsoft.com/office/powerpoint/2010/main" val="232763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Choose Feed Ingredients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49" y="2084902"/>
            <a:ext cx="7450027" cy="323370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-1" y="3203214"/>
            <a:ext cx="1671145" cy="1210235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Choose Feed Ingredient</a:t>
            </a:r>
          </a:p>
        </p:txBody>
      </p:sp>
    </p:spTree>
    <p:extLst>
      <p:ext uri="{BB962C8B-B14F-4D97-AF65-F5344CB8AC3E}">
        <p14:creationId xmlns:p14="http://schemas.microsoft.com/office/powerpoint/2010/main" val="282833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B178FD-2BED-CB48-8CF7-04E2456A4F0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0210022"/>
              </p:ext>
            </p:extLst>
          </p:nvPr>
        </p:nvGraphicFramePr>
        <p:xfrm>
          <a:off x="604836" y="2142067"/>
          <a:ext cx="8158164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541">
                  <a:extLst>
                    <a:ext uri="{9D8B030D-6E8A-4147-A177-3AD203B41FA5}">
                      <a16:colId xmlns:a16="http://schemas.microsoft.com/office/drawing/2014/main" val="404822162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342454611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117519477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544185522"/>
                    </a:ext>
                  </a:extLst>
                </a:gridCol>
              </a:tblGrid>
              <a:tr h="206798">
                <a:tc>
                  <a:txBody>
                    <a:bodyPr/>
                    <a:lstStyle/>
                    <a:p>
                      <a:r>
                        <a:rPr lang="en-US" err="1"/>
                        <a:t>Bahan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Pakan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Harga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Rp</a:t>
                      </a:r>
                      <a:r>
                        <a:rPr lang="en-US"/>
                        <a:t>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Jagung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Kedelai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9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Kelapa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Sawit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30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Dedak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Padi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Halus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23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Onggok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Kapur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0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Dicalsium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Phospat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94063"/>
                  </a:ext>
                </a:extLst>
              </a:tr>
            </a:tbl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DAF3C22-1710-4D45-A4D2-4A21A04E968F}"/>
              </a:ext>
            </a:extLst>
          </p:cNvPr>
          <p:cNvSpPr txBox="1">
            <a:spLocks/>
          </p:cNvSpPr>
          <p:nvPr/>
        </p:nvSpPr>
        <p:spPr bwMode="auto">
          <a:xfrm>
            <a:off x="606153" y="1241946"/>
            <a:ext cx="8159002" cy="491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741363" indent="-2778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2238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254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Example: List of Feed Ingredients</a:t>
            </a:r>
          </a:p>
        </p:txBody>
      </p:sp>
    </p:spTree>
    <p:extLst>
      <p:ext uri="{BB962C8B-B14F-4D97-AF65-F5344CB8AC3E}">
        <p14:creationId xmlns:p14="http://schemas.microsoft.com/office/powerpoint/2010/main" val="52114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241946"/>
            <a:ext cx="8159002" cy="4919621"/>
          </a:xfrm>
        </p:spPr>
        <p:txBody>
          <a:bodyPr/>
          <a:lstStyle/>
          <a:p>
            <a:r>
              <a:rPr lang="en-US" dirty="0"/>
              <a:t>When all  the feed ingredients are </a:t>
            </a:r>
            <a:r>
              <a:rPr lang="en-US" dirty="0" err="1"/>
              <a:t>chosed</a:t>
            </a:r>
            <a:r>
              <a:rPr lang="en-US" dirty="0"/>
              <a:t> than click “</a:t>
            </a:r>
            <a:r>
              <a:rPr lang="en-US" b="1" dirty="0">
                <a:solidFill>
                  <a:srgbClr val="0000CC"/>
                </a:solidFill>
              </a:rPr>
              <a:t>FORMULASI” (Formulation)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Ration Formulation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07" y="2307811"/>
            <a:ext cx="5656216" cy="395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0800000" flipV="1">
            <a:off x="6539442" y="5417769"/>
            <a:ext cx="1638694" cy="1273550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FORMULASI</a:t>
            </a:r>
          </a:p>
        </p:txBody>
      </p:sp>
    </p:spTree>
    <p:extLst>
      <p:ext uri="{BB962C8B-B14F-4D97-AF65-F5344CB8AC3E}">
        <p14:creationId xmlns:p14="http://schemas.microsoft.com/office/powerpoint/2010/main" val="247219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Ration Composition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Result of 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8" y="1724038"/>
            <a:ext cx="7290851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0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Ration 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8" y="1724038"/>
            <a:ext cx="7290851" cy="4437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0448" y="2178424"/>
            <a:ext cx="909918" cy="34445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52043" y="3055425"/>
            <a:ext cx="2128404" cy="646331"/>
            <a:chOff x="1796875" y="4107485"/>
            <a:chExt cx="2128404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796875" y="4107485"/>
              <a:ext cx="1694329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 Dry Matter Composition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491204" y="4430650"/>
              <a:ext cx="4340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326564" y="3055425"/>
            <a:ext cx="169432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 As Feed Composition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892489" y="3517090"/>
            <a:ext cx="434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82571" y="2178424"/>
            <a:ext cx="909918" cy="3444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Ration 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967"/>
          <a:stretch/>
        </p:blipFill>
        <p:spPr>
          <a:xfrm>
            <a:off x="901267" y="1939722"/>
            <a:ext cx="7290851" cy="16433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92370" y="3536576"/>
            <a:ext cx="1694329" cy="971074"/>
            <a:chOff x="1796875" y="3505743"/>
            <a:chExt cx="1694329" cy="971074"/>
          </a:xfrm>
        </p:grpSpPr>
        <p:sp>
          <p:nvSpPr>
            <p:cNvPr id="4" name="TextBox 3"/>
            <p:cNvSpPr txBox="1"/>
            <p:nvPr/>
          </p:nvSpPr>
          <p:spPr>
            <a:xfrm>
              <a:off x="1796875" y="4107485"/>
              <a:ext cx="169432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Price per kg DM</a:t>
              </a:r>
            </a:p>
          </p:txBody>
        </p:sp>
        <p:cxnSp>
          <p:nvCxnSpPr>
            <p:cNvPr id="7" name="Straight Connector 6"/>
            <p:cNvCxnSpPr>
              <a:endCxn id="4" idx="0"/>
            </p:cNvCxnSpPr>
            <p:nvPr/>
          </p:nvCxnSpPr>
          <p:spPr>
            <a:xfrm flipH="1">
              <a:off x="2644040" y="3505743"/>
              <a:ext cx="519894" cy="6017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781813" y="3574413"/>
            <a:ext cx="1694329" cy="1214174"/>
            <a:chOff x="1371600" y="3536576"/>
            <a:chExt cx="1694329" cy="1214174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4104419"/>
              <a:ext cx="1694329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Price per kg As Feed</a:t>
              </a:r>
            </a:p>
          </p:txBody>
        </p:sp>
        <p:cxnSp>
          <p:nvCxnSpPr>
            <p:cNvPr id="12" name="Straight Connector 11"/>
            <p:cNvCxnSpPr>
              <a:endCxn id="11" idx="0"/>
            </p:cNvCxnSpPr>
            <p:nvPr/>
          </p:nvCxnSpPr>
          <p:spPr>
            <a:xfrm>
              <a:off x="1749488" y="3536576"/>
              <a:ext cx="469277" cy="5678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30773" y="3527067"/>
            <a:ext cx="1694329" cy="937175"/>
            <a:chOff x="1519632" y="3527067"/>
            <a:chExt cx="1694329" cy="937175"/>
          </a:xfrm>
        </p:grpSpPr>
        <p:sp>
          <p:nvSpPr>
            <p:cNvPr id="20" name="TextBox 19"/>
            <p:cNvSpPr txBox="1"/>
            <p:nvPr/>
          </p:nvSpPr>
          <p:spPr>
            <a:xfrm>
              <a:off x="1519632" y="4094910"/>
              <a:ext cx="169432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Ration Cost</a:t>
              </a:r>
            </a:p>
          </p:txBody>
        </p:sp>
        <p:cxnSp>
          <p:nvCxnSpPr>
            <p:cNvPr id="21" name="Straight Connector 20"/>
            <p:cNvCxnSpPr>
              <a:endCxn id="20" idx="0"/>
            </p:cNvCxnSpPr>
            <p:nvPr/>
          </p:nvCxnSpPr>
          <p:spPr>
            <a:xfrm>
              <a:off x="1897520" y="3527067"/>
              <a:ext cx="469277" cy="5678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87064" y="4138318"/>
            <a:ext cx="10960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Kg ration </a:t>
            </a:r>
            <a:r>
              <a:rPr lang="en-US" dirty="0" err="1"/>
              <a:t>totsl</a:t>
            </a: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>
            <a:off x="6335089" y="3538439"/>
            <a:ext cx="0" cy="599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6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Nutrient Composition of the 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58" y="1896716"/>
            <a:ext cx="7108172" cy="4021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1894" y="1896716"/>
            <a:ext cx="1196787" cy="38989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938681" y="3523129"/>
            <a:ext cx="2069685" cy="1127050"/>
            <a:chOff x="1421519" y="3626766"/>
            <a:chExt cx="2069685" cy="1127050"/>
          </a:xfrm>
        </p:grpSpPr>
        <p:sp>
          <p:nvSpPr>
            <p:cNvPr id="9" name="TextBox 8"/>
            <p:cNvSpPr txBox="1"/>
            <p:nvPr/>
          </p:nvSpPr>
          <p:spPr>
            <a:xfrm>
              <a:off x="1640383" y="4107485"/>
              <a:ext cx="185082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 Dry Matter (DM) Composition</a:t>
              </a:r>
            </a:p>
          </p:txBody>
        </p:sp>
        <p:cxnSp>
          <p:nvCxnSpPr>
            <p:cNvPr id="10" name="Straight Connector 9"/>
            <p:cNvCxnSpPr>
              <a:cxnSpLocks/>
              <a:endCxn id="9" idx="0"/>
            </p:cNvCxnSpPr>
            <p:nvPr/>
          </p:nvCxnSpPr>
          <p:spPr>
            <a:xfrm>
              <a:off x="1421519" y="3626766"/>
              <a:ext cx="1144275" cy="4807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1708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/>
              <a:t>Click </a:t>
            </a:r>
            <a:r>
              <a:rPr lang="en-US" sz="2600" b="1" dirty="0">
                <a:solidFill>
                  <a:srgbClr val="006600"/>
                </a:solidFill>
              </a:rPr>
              <a:t>SIMPAN (Save) </a:t>
            </a:r>
            <a:r>
              <a:rPr lang="en-US" sz="2600" dirty="0"/>
              <a:t>to save the file of ration</a:t>
            </a:r>
          </a:p>
          <a:p>
            <a:r>
              <a:rPr lang="en-US" sz="2600" dirty="0"/>
              <a:t>Entry the quantity of ration (kg), Name of Ration and Notes</a:t>
            </a:r>
          </a:p>
          <a:p>
            <a:r>
              <a:rPr lang="en-US" sz="2600" dirty="0"/>
              <a:t>Then Click </a:t>
            </a:r>
            <a:r>
              <a:rPr lang="en-US" sz="2600" b="1" dirty="0">
                <a:solidFill>
                  <a:srgbClr val="006600"/>
                </a:solidFill>
              </a:rPr>
              <a:t>SUBMIT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Save the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144"/>
          <a:stretch/>
        </p:blipFill>
        <p:spPr>
          <a:xfrm>
            <a:off x="3909647" y="3007909"/>
            <a:ext cx="4853353" cy="2978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2506717" y="3358958"/>
            <a:ext cx="1730659" cy="224521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Quantity, Name of Ration and </a:t>
            </a:r>
            <a:r>
              <a:rPr lang="en-US" sz="1500" dirty="0" err="1"/>
              <a:t>NotesRansum</a:t>
            </a:r>
            <a:endParaRPr lang="en-US" sz="1500" dirty="0"/>
          </a:p>
        </p:txBody>
      </p:sp>
      <p:sp>
        <p:nvSpPr>
          <p:cNvPr id="7" name="Right Arrow 6"/>
          <p:cNvSpPr/>
          <p:nvPr/>
        </p:nvSpPr>
        <p:spPr>
          <a:xfrm rot="9438649" flipV="1">
            <a:off x="7426569" y="3111518"/>
            <a:ext cx="1609165" cy="118047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Quantity of Ration</a:t>
            </a:r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6336323" y="5375107"/>
            <a:ext cx="1638694" cy="947526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Save File</a:t>
            </a:r>
          </a:p>
        </p:txBody>
      </p:sp>
    </p:spTree>
    <p:extLst>
      <p:ext uri="{BB962C8B-B14F-4D97-AF65-F5344CB8AC3E}">
        <p14:creationId xmlns:p14="http://schemas.microsoft.com/office/powerpoint/2010/main" val="198000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67066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624" y="119416"/>
            <a:ext cx="8413376" cy="719867"/>
          </a:xfrm>
        </p:spPr>
        <p:txBody>
          <a:bodyPr/>
          <a:lstStyle/>
          <a:p>
            <a:r>
              <a:rPr lang="en-US"/>
              <a:t>Dairy Feed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6" y="1101319"/>
            <a:ext cx="8690540" cy="52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8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799" y="1416758"/>
            <a:ext cx="8159002" cy="491962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6600"/>
                </a:solidFill>
              </a:rPr>
              <a:t>FORSUM or Formulation </a:t>
            </a:r>
            <a:r>
              <a:rPr lang="en-US" b="1" dirty="0" err="1">
                <a:solidFill>
                  <a:srgbClr val="006600"/>
                </a:solidFill>
              </a:rPr>
              <a:t>Ransum</a:t>
            </a:r>
            <a:r>
              <a:rPr lang="en-US" dirty="0"/>
              <a:t> is a web or android based program or application that can be used in formulating ration of dairy cattle or ruminant based on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Linear Program (LP)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6600"/>
                </a:solidFill>
              </a:rPr>
              <a:t>FORSUM </a:t>
            </a:r>
            <a:r>
              <a:rPr lang="en-US" dirty="0"/>
              <a:t>can calculate rations using locally available feeding material and the lowest price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FORSUM ?</a:t>
            </a:r>
          </a:p>
        </p:txBody>
      </p:sp>
    </p:spTree>
    <p:extLst>
      <p:ext uri="{BB962C8B-B14F-4D97-AF65-F5344CB8AC3E}">
        <p14:creationId xmlns:p14="http://schemas.microsoft.com/office/powerpoint/2010/main" val="3564639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389864"/>
            <a:ext cx="8159002" cy="4919621"/>
          </a:xfrm>
        </p:spPr>
        <p:txBody>
          <a:bodyPr/>
          <a:lstStyle/>
          <a:p>
            <a:r>
              <a:rPr lang="en-US" sz="2800" dirty="0"/>
              <a:t>Various types of rations and ruminant concentrate can be formulated with this application, namely dairy cows, dairy goats, beef cattle, meat goats and sheep.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rations can be made?</a:t>
            </a:r>
          </a:p>
        </p:txBody>
      </p:sp>
    </p:spTree>
    <p:extLst>
      <p:ext uri="{BB962C8B-B14F-4D97-AF65-F5344CB8AC3E}">
        <p14:creationId xmlns:p14="http://schemas.microsoft.com/office/powerpoint/2010/main" val="176435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Yes. To use FORSUM the user must register by writing the email address and create a password on the Registration menu. By registering, users can access a variety of local feed ingredients in different regions.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Users can do formulation of rations, save the rations that have been made.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5628"/>
            <a:ext cx="8153400" cy="719867"/>
          </a:xfrm>
        </p:spPr>
        <p:txBody>
          <a:bodyPr/>
          <a:lstStyle/>
          <a:p>
            <a:r>
              <a:rPr lang="en-US" sz="3000" dirty="0"/>
              <a:t>Is to use FORSUM the user must register?</a:t>
            </a:r>
          </a:p>
        </p:txBody>
      </p:sp>
    </p:spTree>
    <p:extLst>
      <p:ext uri="{BB962C8B-B14F-4D97-AF65-F5344CB8AC3E}">
        <p14:creationId xmlns:p14="http://schemas.microsoft.com/office/powerpoint/2010/main" val="676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153" y="1161264"/>
            <a:ext cx="8159002" cy="491962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First the user must determine the type of ration that is made by selecting the type of ration contained in the menu Options Type of Ration.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The user checks the nutrient requirements that match the type of ration. Users can fill the limits of nutrient requirements as needed.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Furthermore, the user selects the ingredients of feed in the database, filling the price according to their respective locations as well as entering the Min and Max limits of feed ingredients.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If all data is filled, click Formulation button. The ration will appear if the formulation is appropriate.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If necessary, the user can re-edit to add feed ingredients, reduce feed ingredients, edit the restrictions on the use of feed ingredients, edit the nutritional requirements restrictions, and re-do the formulation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If the ration is considered appropriate, then the ration can be SAVE and given a name.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416"/>
            <a:ext cx="8763000" cy="719867"/>
          </a:xfrm>
        </p:spPr>
        <p:txBody>
          <a:bodyPr/>
          <a:lstStyle/>
          <a:p>
            <a:r>
              <a:rPr lang="en-US" dirty="0"/>
              <a:t>How about step by step ration formulation?</a:t>
            </a:r>
          </a:p>
        </p:txBody>
      </p:sp>
    </p:spTree>
    <p:extLst>
      <p:ext uri="{BB962C8B-B14F-4D97-AF65-F5344CB8AC3E}">
        <p14:creationId xmlns:p14="http://schemas.microsoft.com/office/powerpoint/2010/main" val="24374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When the formulation result is "not feasible or not optimal" there are several causes:</a:t>
            </a:r>
          </a:p>
          <a:p>
            <a:pPr marL="806450" lvl="1" indent="-349250">
              <a:buFont typeface="+mj-lt"/>
              <a:buAutoNum type="alphaLcPeriod"/>
            </a:pPr>
            <a:r>
              <a:rPr lang="en-US" sz="2300" dirty="0"/>
              <a:t>the feed material used is not sufficient nutrient needs,</a:t>
            </a:r>
          </a:p>
          <a:p>
            <a:pPr marL="806450" lvl="1" indent="-349250">
              <a:buFont typeface="+mj-lt"/>
              <a:buAutoNum type="alphaLcPeriod"/>
            </a:pPr>
            <a:r>
              <a:rPr lang="en-US" sz="2300" dirty="0"/>
              <a:t>many constraints on feed ingredients, or</a:t>
            </a:r>
          </a:p>
          <a:p>
            <a:pPr marL="806450" lvl="1" indent="-349250">
              <a:buFont typeface="+mj-lt"/>
              <a:buAutoNum type="alphaLcPeriod"/>
            </a:pPr>
            <a:r>
              <a:rPr lang="en-US" sz="2300" dirty="0"/>
              <a:t>restrictions on the use of feed ingredients or nutrients are too strict.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5628"/>
            <a:ext cx="8153400" cy="719867"/>
          </a:xfrm>
        </p:spPr>
        <p:txBody>
          <a:bodyPr/>
          <a:lstStyle/>
          <a:p>
            <a:r>
              <a:rPr lang="en-US" sz="3000" dirty="0"/>
              <a:t>Why sometimes when the result formulation </a:t>
            </a:r>
            <a:br>
              <a:rPr lang="en-US" sz="3000" dirty="0"/>
            </a:br>
            <a:r>
              <a:rPr lang="en-US" sz="3000" dirty="0">
                <a:solidFill>
                  <a:srgbClr val="FF0000"/>
                </a:solidFill>
              </a:rPr>
              <a:t>"is not feasible or not optimal”</a:t>
            </a:r>
            <a:r>
              <a:rPr lang="en-US" sz="3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7385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Adding other feed ingredients for more choices so the computer can do the optimization. The more feed ingredients are used, the higher the chance of achieving optimal ration.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Reduce the restriction of feed ingredients, both upper limit (Max) and lower limit (Min).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If possible and still considered reasonable do decrease the limitation of nutrient requirement.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966" y="79075"/>
            <a:ext cx="8290034" cy="719867"/>
          </a:xfrm>
        </p:spPr>
        <p:txBody>
          <a:bodyPr/>
          <a:lstStyle/>
          <a:p>
            <a:r>
              <a:rPr lang="en-ID" sz="3200" dirty="0"/>
              <a:t>What to do if </a:t>
            </a:r>
            <a:r>
              <a:rPr lang="en-ID" sz="3200" dirty="0">
                <a:solidFill>
                  <a:srgbClr val="FF0000"/>
                </a:solidFill>
              </a:rPr>
              <a:t>"not feasible or not optimal"</a:t>
            </a:r>
            <a:r>
              <a:rPr lang="en-ID" sz="3200" dirty="0"/>
              <a:t>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87807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 statement appears there are several possibilities:</a:t>
            </a:r>
          </a:p>
          <a:p>
            <a:pPr marL="1035050" lvl="2" indent="-349250">
              <a:buFont typeface="+mj-lt"/>
              <a:buAutoNum type="alphaLcPeriod"/>
            </a:pPr>
            <a:r>
              <a:rPr lang="en-US" dirty="0"/>
              <a:t>You have not included the feed price,</a:t>
            </a:r>
          </a:p>
          <a:p>
            <a:pPr marL="1035050" lvl="2" indent="-349250">
              <a:buFont typeface="+mj-lt"/>
              <a:buAutoNum type="alphaLcPeriod"/>
            </a:pPr>
            <a:r>
              <a:rPr lang="en-US" dirty="0"/>
              <a:t>Session login is up, meaning you have to login again, or</a:t>
            </a:r>
          </a:p>
          <a:p>
            <a:pPr marL="1035050" lvl="2" indent="-349250">
              <a:buFont typeface="+mj-lt"/>
              <a:buAutoNum type="alphaLcPeriod"/>
            </a:pPr>
            <a:r>
              <a:rPr lang="en-US" dirty="0"/>
              <a:t>Internet connection is too slow or disconnected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812" y="52181"/>
            <a:ext cx="8534400" cy="719867"/>
          </a:xfrm>
        </p:spPr>
        <p:txBody>
          <a:bodyPr/>
          <a:lstStyle/>
          <a:p>
            <a:r>
              <a:rPr lang="en-US" sz="3000" dirty="0"/>
              <a:t>Why sometimes comes a message: </a:t>
            </a:r>
            <a:br>
              <a:rPr lang="en-US" sz="3000" dirty="0"/>
            </a:br>
            <a:r>
              <a:rPr lang="en-US" sz="3000" dirty="0">
                <a:solidFill>
                  <a:srgbClr val="FF0000"/>
                </a:solidFill>
              </a:rPr>
              <a:t>Whoops, looks like something went wrong</a:t>
            </a:r>
            <a:r>
              <a:rPr lang="en-US" sz="3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6722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5043"/>
            <a:ext cx="9144000" cy="1828800"/>
          </a:xfrm>
        </p:spPr>
        <p:txBody>
          <a:bodyPr/>
          <a:lstStyle/>
          <a:p>
            <a:r>
              <a:rPr lang="en-US" dirty="0"/>
              <a:t>    Thank you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4ADB371-664C-C94A-9691-0C19347A254B}"/>
              </a:ext>
            </a:extLst>
          </p:cNvPr>
          <p:cNvSpPr txBox="1">
            <a:spLocks/>
          </p:cNvSpPr>
          <p:nvPr/>
        </p:nvSpPr>
        <p:spPr>
          <a:xfrm>
            <a:off x="599377" y="3348841"/>
            <a:ext cx="8159002" cy="2144390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822325" indent="-4572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b="1">
                <a:solidFill>
                  <a:srgbClr val="006600"/>
                </a:solidFill>
              </a:rPr>
              <a:t>Dairy Feed Online – http://</a:t>
            </a:r>
            <a:r>
              <a:rPr lang="en-US" sz="2800" b="1" err="1">
                <a:solidFill>
                  <a:srgbClr val="006600"/>
                </a:solidFill>
              </a:rPr>
              <a:t>dairyfeed.ipb.ac.id</a:t>
            </a:r>
            <a:endParaRPr lang="en-US" sz="2800" b="1">
              <a:solidFill>
                <a:srgbClr val="0066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1">
                <a:solidFill>
                  <a:srgbClr val="006600"/>
                </a:solidFill>
              </a:rPr>
              <a:t>Dairy Expert:</a:t>
            </a: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Dr. Ir. Idat Galih Permana, </a:t>
            </a:r>
            <a:r>
              <a:rPr lang="en-US" sz="2300" err="1">
                <a:solidFill>
                  <a:schemeClr val="bg1"/>
                </a:solidFill>
              </a:rPr>
              <a:t>MSc.Agr</a:t>
            </a:r>
            <a:r>
              <a:rPr lang="en-US" sz="2300">
                <a:solidFill>
                  <a:schemeClr val="bg1"/>
                </a:solidFill>
              </a:rPr>
              <a:t>.</a:t>
            </a: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Email: </a:t>
            </a:r>
            <a:r>
              <a:rPr lang="en-US" sz="2300" err="1">
                <a:solidFill>
                  <a:schemeClr val="bg1"/>
                </a:solidFill>
              </a:rPr>
              <a:t>permana@apps.ipb.ac.id</a:t>
            </a:r>
            <a:endParaRPr lang="en-US" sz="2300">
              <a:solidFill>
                <a:schemeClr val="bg1"/>
              </a:solidFill>
            </a:endParaRP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HP. 081 380 263 993</a:t>
            </a:r>
          </a:p>
          <a:p>
            <a:pPr marL="365125" lvl="1" indent="0">
              <a:spcBef>
                <a:spcPts val="600"/>
              </a:spcBef>
              <a:buNone/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69125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153" y="1411941"/>
            <a:ext cx="4476835" cy="4749626"/>
          </a:xfrm>
        </p:spPr>
        <p:txBody>
          <a:bodyPr/>
          <a:lstStyle/>
          <a:p>
            <a:r>
              <a:rPr lang="en-US"/>
              <a:t>FORSUM Online is an web based application for ration formulation  for dairy cattle of ruminant using local feed ingredients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FORSUM Online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14" y="1943168"/>
            <a:ext cx="3529986" cy="211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5989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Click Registration</a:t>
            </a:r>
          </a:p>
          <a:p>
            <a:pPr lvl="1"/>
            <a:r>
              <a:rPr lang="en-US"/>
              <a:t>Entry user name</a:t>
            </a:r>
          </a:p>
          <a:p>
            <a:pPr lvl="1"/>
            <a:r>
              <a:rPr lang="en-US"/>
              <a:t>Entry email address</a:t>
            </a:r>
          </a:p>
          <a:p>
            <a:pPr lvl="1"/>
            <a:r>
              <a:rPr lang="en-US"/>
              <a:t>Entry Password</a:t>
            </a:r>
          </a:p>
          <a:p>
            <a:pPr lvl="1"/>
            <a:r>
              <a:rPr lang="en-US"/>
              <a:t>Re-entry Password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How is to registration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62" y="3569396"/>
            <a:ext cx="5979414" cy="275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32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Example registration form: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How is to registration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57110"/>
            <a:ext cx="73056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Step by Step Feed </a:t>
            </a:r>
            <a:r>
              <a:rPr lang="en-US" err="1"/>
              <a:t>Formualtion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153" y="1161264"/>
            <a:ext cx="8159002" cy="4919621"/>
          </a:xfrm>
        </p:spPr>
        <p:txBody>
          <a:bodyPr/>
          <a:lstStyle/>
          <a:p>
            <a:r>
              <a:rPr lang="en-US" sz="2500"/>
              <a:t>Choose Menu FORSUM and Sub Menu FORMULASI RANSUM</a:t>
            </a:r>
          </a:p>
          <a:p>
            <a:pPr lvl="1"/>
            <a:r>
              <a:rPr lang="en-US"/>
              <a:t>Choose type of Ration:</a:t>
            </a:r>
          </a:p>
          <a:p>
            <a:pPr lvl="2"/>
            <a:r>
              <a:rPr lang="en-US"/>
              <a:t>Concentrate of dairy cattle (</a:t>
            </a:r>
            <a:r>
              <a:rPr lang="en-US" err="1"/>
              <a:t>Konsentrat</a:t>
            </a:r>
            <a:r>
              <a:rPr lang="en-US"/>
              <a:t> </a:t>
            </a:r>
            <a:r>
              <a:rPr lang="en-US" err="1"/>
              <a:t>Sapi</a:t>
            </a:r>
            <a:r>
              <a:rPr lang="en-US"/>
              <a:t> </a:t>
            </a:r>
            <a:r>
              <a:rPr lang="en-US" err="1"/>
              <a:t>Laktasi</a:t>
            </a:r>
            <a:r>
              <a:rPr lang="en-US"/>
              <a:t>)</a:t>
            </a:r>
          </a:p>
          <a:p>
            <a:pPr lvl="2"/>
            <a:r>
              <a:rPr lang="en-US"/>
              <a:t>Concentrate of heifer (</a:t>
            </a:r>
            <a:r>
              <a:rPr lang="en-US" err="1"/>
              <a:t>Konsentrat</a:t>
            </a:r>
            <a:r>
              <a:rPr lang="en-US"/>
              <a:t> </a:t>
            </a:r>
            <a:r>
              <a:rPr lang="en-US" err="1"/>
              <a:t>Sapi</a:t>
            </a:r>
            <a:r>
              <a:rPr lang="en-US"/>
              <a:t> Dara)</a:t>
            </a:r>
          </a:p>
          <a:p>
            <a:pPr lvl="2"/>
            <a:r>
              <a:rPr lang="en-US"/>
              <a:t>Concentrate of Bull (</a:t>
            </a:r>
            <a:r>
              <a:rPr lang="en-US" err="1"/>
              <a:t>Konsentrat</a:t>
            </a:r>
            <a:r>
              <a:rPr lang="en-US"/>
              <a:t> </a:t>
            </a:r>
            <a:r>
              <a:rPr lang="en-US" err="1"/>
              <a:t>Sapi</a:t>
            </a:r>
            <a:r>
              <a:rPr lang="en-US"/>
              <a:t> </a:t>
            </a:r>
            <a:r>
              <a:rPr lang="en-US" err="1"/>
              <a:t>Jantan</a:t>
            </a:r>
            <a:r>
              <a:rPr lang="en-US"/>
              <a:t>)</a:t>
            </a:r>
          </a:p>
          <a:p>
            <a:pPr lvl="2"/>
            <a:r>
              <a:rPr lang="en-US" err="1"/>
              <a:t>Etc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Type of 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76335" y="3621074"/>
            <a:ext cx="6663542" cy="2643772"/>
            <a:chOff x="1458482" y="3621074"/>
            <a:chExt cx="6663542" cy="26437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482" y="3621074"/>
              <a:ext cx="6663542" cy="264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ight Arrow 4"/>
            <p:cNvSpPr/>
            <p:nvPr/>
          </p:nvSpPr>
          <p:spPr>
            <a:xfrm>
              <a:off x="3177527" y="4739583"/>
              <a:ext cx="1258838" cy="810165"/>
            </a:xfrm>
            <a:prstGeom prst="rightArrow">
              <a:avLst/>
            </a:prstGeom>
            <a:solidFill>
              <a:srgbClr val="FF7900"/>
            </a:solidFill>
            <a:ln>
              <a:solidFill>
                <a:srgbClr val="FF7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78345-1B4E-3F44-A964-30B595910C47}"/>
              </a:ext>
            </a:extLst>
          </p:cNvPr>
          <p:cNvGrpSpPr/>
          <p:nvPr/>
        </p:nvGrpSpPr>
        <p:grpSpPr>
          <a:xfrm>
            <a:off x="1353883" y="3621074"/>
            <a:ext cx="6663542" cy="2643772"/>
            <a:chOff x="1458482" y="3621074"/>
            <a:chExt cx="6663542" cy="26437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933E4E-F2A1-AF4E-A659-6E145A89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482" y="3621074"/>
              <a:ext cx="6663542" cy="264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E5495002-3901-AD46-AFB5-681A44A881EE}"/>
                </a:ext>
              </a:extLst>
            </p:cNvPr>
            <p:cNvSpPr/>
            <p:nvPr/>
          </p:nvSpPr>
          <p:spPr>
            <a:xfrm>
              <a:off x="3177527" y="4739583"/>
              <a:ext cx="1258838" cy="810165"/>
            </a:xfrm>
            <a:prstGeom prst="rightArrow">
              <a:avLst/>
            </a:prstGeom>
            <a:solidFill>
              <a:srgbClr val="FF7900"/>
            </a:solidFill>
            <a:ln>
              <a:solidFill>
                <a:srgbClr val="FF7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69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/>
              <a:t>Entry the nutrient requirement/restriction of MINIMUM and MAXIMUM for each nutrient or use nutrient standard.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Entry the nutrient requirement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61381" y="2425889"/>
            <a:ext cx="6648981" cy="3560866"/>
            <a:chOff x="986569" y="2425889"/>
            <a:chExt cx="6648981" cy="3560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569" y="2627594"/>
              <a:ext cx="6648981" cy="3359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 rot="5400000">
              <a:off x="3651152" y="2650226"/>
              <a:ext cx="1258838" cy="8101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5810051" y="2650225"/>
              <a:ext cx="1258838" cy="8101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355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Nutrient restrictions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1874665"/>
            <a:ext cx="7781365" cy="365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033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20544</TotalTime>
  <Words>935</Words>
  <Application>Microsoft Macintosh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Trebuchet MS</vt:lpstr>
      <vt:lpstr>Tw Cen MT</vt:lpstr>
      <vt:lpstr>Wingdings</vt:lpstr>
      <vt:lpstr>ACP Powerpoint 2014</vt:lpstr>
      <vt:lpstr>PowerPoint Presentation</vt:lpstr>
      <vt:lpstr>Dairy Feed Online</vt:lpstr>
      <vt:lpstr>What is FORSUM Online ?</vt:lpstr>
      <vt:lpstr>How is to registration ?</vt:lpstr>
      <vt:lpstr>How is to registration ?</vt:lpstr>
      <vt:lpstr>Step by Step Feed Formualtion</vt:lpstr>
      <vt:lpstr>1. Type of Ration</vt:lpstr>
      <vt:lpstr>2. Entry the nutrient requirement </vt:lpstr>
      <vt:lpstr>PowerPoint Presentation</vt:lpstr>
      <vt:lpstr>3. Choose Feed Ingredient for the Ration</vt:lpstr>
      <vt:lpstr>PowerPoint Presentation</vt:lpstr>
      <vt:lpstr>PowerPoint Presentation</vt:lpstr>
      <vt:lpstr>4. Ration Formulation</vt:lpstr>
      <vt:lpstr>5. Result of Ration</vt:lpstr>
      <vt:lpstr>PowerPoint Presentation</vt:lpstr>
      <vt:lpstr>PowerPoint Presentation</vt:lpstr>
      <vt:lpstr>PowerPoint Presentation</vt:lpstr>
      <vt:lpstr>6. Save the File</vt:lpstr>
      <vt:lpstr>Questions &amp; Answers</vt:lpstr>
      <vt:lpstr>What is FORSUM ?</vt:lpstr>
      <vt:lpstr>What rations can be made?</vt:lpstr>
      <vt:lpstr>Is to use FORSUM the user must register?</vt:lpstr>
      <vt:lpstr>How about step by step ration formulation?</vt:lpstr>
      <vt:lpstr>Why sometimes when the result formulation  "is not feasible or not optimal”?</vt:lpstr>
      <vt:lpstr>What to do if "not feasible or not optimal"?</vt:lpstr>
      <vt:lpstr>Why sometimes comes a message:  Whoops, looks like something went wrong?</vt:lpstr>
      <vt:lpstr>    Thank you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ACP Powerpoint Template</dc:title>
  <dc:creator>Windows User</dc:creator>
  <cp:lastModifiedBy>Idat Galih Permana</cp:lastModifiedBy>
  <cp:revision>448</cp:revision>
  <cp:lastPrinted>2014-11-20T19:47:33Z</cp:lastPrinted>
  <dcterms:created xsi:type="dcterms:W3CDTF">2014-02-27T18:23:15Z</dcterms:created>
  <dcterms:modified xsi:type="dcterms:W3CDTF">2018-07-29T09:50:14Z</dcterms:modified>
</cp:coreProperties>
</file>